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0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96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0C3E5-313B-F07B-C2C2-B783D3483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99F6261-7F21-82A1-259B-EA193707C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63FBA7-F13E-0DFD-7545-EB54C377B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93B1-EE09-4725-B7C2-31CEA2C87F5C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E48F08-8119-26FE-3E43-8D86DDDEF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6E6476E-F94F-76E4-83AF-2D9E4205E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C47D-806D-4718-9FAB-F90030941B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626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431B41-C990-4C18-10CB-9D2A51301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FCD14E6-6125-1CD8-AE12-B88EF4DF21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98A7D3-375C-E81C-96E4-0473DF31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93B1-EE09-4725-B7C2-31CEA2C87F5C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2BF2AC-BFA4-B448-4A20-98BFAC2F4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2AE15D-7CAD-46C6-1A1E-649108800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C47D-806D-4718-9FAB-F90030941B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84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D9B14D9-0CF0-E647-4538-C8AFD86B66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CC44244-FE17-8DD6-BE25-1B6CFFA59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0E4DAE-FF0F-09FD-4D3F-D07C42850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93B1-EE09-4725-B7C2-31CEA2C87F5C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1BB83-57DE-7878-D127-11CBAD075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239F5C-9255-2E7F-1ABD-812B71FB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C47D-806D-4718-9FAB-F90030941B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40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1F1B59-1540-C1B7-C17F-7907FC78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FC5E86-46FB-2945-FD27-3E40FB9E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B45AB5-4AC2-300F-E8BE-C141C987E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93B1-EE09-4725-B7C2-31CEA2C87F5C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C08AAA-01F1-DBD9-F7A1-0E065698B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EE8B7F-2568-0A7B-A5E0-92B18A845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C47D-806D-4718-9FAB-F90030941B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8578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8D8A5A-5E98-BFC8-7D85-CFF3251EA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4B481B-E808-B4CA-C985-69883BC88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B5490D-02F7-1EC9-058C-21C659260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93B1-EE09-4725-B7C2-31CEA2C87F5C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F3E013-9EE3-68BF-9D43-A5F243C06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E4DCDA-0B10-B63F-EA84-4E5DA87A5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C47D-806D-4718-9FAB-F90030941B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000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68A713-A6E5-8152-8345-89AC6D096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7CAE9D-9DBC-A152-00F0-719FA7C5D7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7688277-7F48-82DD-64D4-A7F21FE514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D7BA0E4-BABD-627B-6B9A-5F2EDD608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93B1-EE09-4725-B7C2-31CEA2C87F5C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6E630F6-17F1-1CFB-59F7-A3B420F99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AB686A7-DE0C-A415-1BE2-B6E9D91CF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C47D-806D-4718-9FAB-F90030941B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455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513D38-652F-2FF0-729B-9B0BCCCF8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3FCD1B-71DC-4D37-0CDD-99D641A83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717DC7C-1D66-1794-DD58-9D0E47A22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9DD1DDA-213F-3525-80F9-1B5826D731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2ED6E13-5AE6-5CE0-3E18-DAA19017BD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4854638-4EA2-E6BC-8E79-E9CA28101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93B1-EE09-4725-B7C2-31CEA2C87F5C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88B2C28-CB1D-ED78-E14D-3FEC3E881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FE1D9C9-D664-C135-6A1F-BF7698FAD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C47D-806D-4718-9FAB-F90030941B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767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1631DF-B528-827B-4958-0402C2D41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A86A9D9-61A1-7A5D-79AF-471FF9781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93B1-EE09-4725-B7C2-31CEA2C87F5C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B286F47-211C-5156-9A56-271587628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AD4E5CB-37D1-D490-31E1-62172C789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C47D-806D-4718-9FAB-F90030941B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212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C864978-5836-9BC1-588F-BB977D112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93B1-EE09-4725-B7C2-31CEA2C87F5C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FA9F7BE-B5A5-A145-E959-04FFF6D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6F15AD1-740E-2D72-E7AB-802EEDE92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C47D-806D-4718-9FAB-F90030941B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810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A85ACA-157B-7BB6-4A2B-0C8128D0F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69580F-3150-5079-DCB7-9BF38EE7B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4AEC3F6-2D2B-B608-D9A1-746B1D320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DCE960F-672F-DBA2-2EEE-E49CB50E9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93B1-EE09-4725-B7C2-31CEA2C87F5C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71C17DA-2C16-E301-A94F-9911D9C98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ABDCE5F-E16D-A56A-3B89-3E93D5D5F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C47D-806D-4718-9FAB-F90030941B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3066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47FC94-1FAE-7A8E-F992-9180ABFB0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EE42DC0-C545-24CB-AFA8-0876D59FD8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F4D4BDF-F020-1C16-5FDD-032039CE3D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E762EAF-E271-5C21-728D-35BA7791E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93B1-EE09-4725-B7C2-31CEA2C87F5C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2755C01-B067-16EF-0EBF-BCDFD441D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7F05A61-603B-7EC5-8B7D-FF13958CC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C47D-806D-4718-9FAB-F90030941B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687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9D1CA73-FB2D-742B-C7E5-F1CC9E9B1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FCD614-3106-924A-6BB1-2DC768B4B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1610F8-A191-8805-8F74-051EFBE6EB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7593B1-EE09-4725-B7C2-31CEA2C87F5C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7C6A5C-4A81-5092-5C32-66F8D281E9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1F79BC-2194-7469-201B-B613A82A4A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ABC47D-806D-4718-9FAB-F90030941B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531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5B04868-BD6E-E6B4-1F9A-B4246741BD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pPr algn="l"/>
            <a:r>
              <a:rPr lang="de-DE" sz="5400"/>
              <a:t>Mathematik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43D8D76-7406-5055-0B2C-D9A83F334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pPr algn="l"/>
            <a:r>
              <a:rPr lang="de-DE" dirty="0"/>
              <a:t>eine fachliche Einführung</a:t>
            </a:r>
            <a:endParaRPr lang="de-DE"/>
          </a:p>
        </p:txBody>
      </p:sp>
      <p:pic>
        <p:nvPicPr>
          <p:cNvPr id="5" name="Picture 4" descr="Komplexe mathematische Formeln auf einer Tafel">
            <a:extLst>
              <a:ext uri="{FF2B5EF4-FFF2-40B4-BE49-F238E27FC236}">
                <a16:creationId xmlns:a16="http://schemas.microsoft.com/office/drawing/2014/main" id="{A2EB8D2C-CD7C-1973-8A2B-2B60D1031E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174" r="18250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9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B09A808-A08F-3E10-19D3-4F7AD0BE4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de-DE" sz="5400"/>
              <a:t>Modul 3</a:t>
            </a: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43E367-CF8E-0CA4-B610-0A10AE525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de-DE" sz="2200"/>
              <a:t>Daten, Zufall und Wahrscheinlichkeit im Mathematikunterricht der Grundschule</a:t>
            </a:r>
          </a:p>
          <a:p>
            <a:r>
              <a:rPr lang="de-DE" sz="2200"/>
              <a:t>VL, Se, MAP (ohne Note)</a:t>
            </a:r>
          </a:p>
          <a:p>
            <a:endParaRPr lang="de-DE" sz="2200"/>
          </a:p>
          <a:p>
            <a:r>
              <a:rPr lang="de-DE" sz="2200"/>
              <a:t>Beschreibende Statistik, Daten erheben, auswerten, Kombinatorik, Permutation, Kombination, mit oder ohne WH, Wahrscheinlichkeit mit Modellen nach LaPlace</a:t>
            </a:r>
          </a:p>
          <a:p>
            <a:endParaRPr lang="de-DE" sz="2200"/>
          </a:p>
          <a:p>
            <a:r>
              <a:rPr lang="de-DE" sz="2200"/>
              <a:t>Schüler:innenvorstellungen, Fehlvorstellungen, Alltag und Mathematik abgrenzen, Umsetzung</a:t>
            </a:r>
          </a:p>
        </p:txBody>
      </p:sp>
    </p:spTree>
    <p:extLst>
      <p:ext uri="{BB962C8B-B14F-4D97-AF65-F5344CB8AC3E}">
        <p14:creationId xmlns:p14="http://schemas.microsoft.com/office/powerpoint/2010/main" val="2039360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DB609F8-BECF-CF1D-0CF1-EA6192492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e-DE" sz="5400"/>
              <a:t>Modul 1a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88074C-F9A6-C831-219F-B3E2ACECD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de-DE" sz="2200"/>
              <a:t>Einführung in die Arithmetik</a:t>
            </a:r>
          </a:p>
          <a:p>
            <a:r>
              <a:rPr lang="de-DE" sz="2200"/>
              <a:t>VL, MU, MAP</a:t>
            </a:r>
          </a:p>
          <a:p>
            <a:endParaRPr lang="de-DE" sz="2200"/>
          </a:p>
          <a:p>
            <a:r>
              <a:rPr lang="de-DE" sz="2200"/>
              <a:t>Zahlbegriff, Geschichte der Mathematik, Alltagsbezüge, Dezimalsystem, Muster und Strukturen, Relationen, Teilbarkeitsregeln, Primfaktorzerlegungen, Symbole und Ziffern</a:t>
            </a:r>
          </a:p>
        </p:txBody>
      </p:sp>
    </p:spTree>
    <p:extLst>
      <p:ext uri="{BB962C8B-B14F-4D97-AF65-F5344CB8AC3E}">
        <p14:creationId xmlns:p14="http://schemas.microsoft.com/office/powerpoint/2010/main" val="3669437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6F6AAC-4851-E4D9-7CC1-7A930EF16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de-DE" sz="5400"/>
              <a:t>Modul 1b</a:t>
            </a: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1F30A7-6111-F0EE-2B1B-CC97BD083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de-DE" sz="2200"/>
              <a:t>Arithmetik und ihre Didaktik</a:t>
            </a:r>
          </a:p>
          <a:p>
            <a:r>
              <a:rPr lang="de-DE" sz="2200"/>
              <a:t>VL, MU, Se, MAP</a:t>
            </a:r>
          </a:p>
          <a:p>
            <a:endParaRPr lang="de-DE" sz="2200"/>
          </a:p>
          <a:p>
            <a:r>
              <a:rPr lang="de-DE" sz="2200"/>
              <a:t>Zahlbereichserweiterungen (N (natürlich)</a:t>
            </a:r>
            <a:r>
              <a:rPr lang="de-DE" sz="2200">
                <a:sym typeface="Wingdings" panose="05000000000000000000" pitchFamily="2" charset="2"/>
              </a:rPr>
              <a:t> Z (ganz)  Q (rational)), rechnen mit Brüchen und Prozenten, Zählstrategien, Beweise</a:t>
            </a:r>
          </a:p>
          <a:p>
            <a:endParaRPr lang="de-DE" sz="2200">
              <a:sym typeface="Wingdings" panose="05000000000000000000" pitchFamily="2" charset="2"/>
            </a:endParaRPr>
          </a:p>
          <a:p>
            <a:r>
              <a:rPr lang="de-DE" sz="2200">
                <a:sym typeface="Wingdings" panose="05000000000000000000" pitchFamily="2" charset="2"/>
              </a:rPr>
              <a:t>Grundvorstellungen, halbschriftl. Rechenverfahren, Material</a:t>
            </a:r>
            <a:endParaRPr lang="de-DE" sz="2200"/>
          </a:p>
        </p:txBody>
      </p:sp>
    </p:spTree>
    <p:extLst>
      <p:ext uri="{BB962C8B-B14F-4D97-AF65-F5344CB8AC3E}">
        <p14:creationId xmlns:p14="http://schemas.microsoft.com/office/powerpoint/2010/main" val="1908885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AE1750-E784-D1BC-C38B-5F297340B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e-DE" sz="5400"/>
              <a:t>Modul 2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F44268-9F74-7B61-8B1B-60A422C3E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de-DE" sz="2200"/>
              <a:t>Geometrie und ihre Didaktik</a:t>
            </a:r>
          </a:p>
          <a:p>
            <a:r>
              <a:rPr lang="de-DE" sz="2200"/>
              <a:t>VL, MU, Se, MAP</a:t>
            </a:r>
          </a:p>
          <a:p>
            <a:endParaRPr lang="de-DE" sz="2200"/>
          </a:p>
          <a:p>
            <a:r>
              <a:rPr lang="de-DE" sz="2200"/>
              <a:t>Ebene Figuren, Kongruenzabbildungen, Symmetrie, Flächeninhalt und Umfang, Körper, Umgang mit GeoGebra</a:t>
            </a:r>
          </a:p>
          <a:p>
            <a:endParaRPr lang="de-DE" sz="2200"/>
          </a:p>
          <a:p>
            <a:r>
              <a:rPr lang="de-DE" sz="2200"/>
              <a:t>Begriffsbildung, didaktische Vermittlungsmöglichkeiten, räumliches Vorstellungsvermögen</a:t>
            </a:r>
          </a:p>
        </p:txBody>
      </p:sp>
    </p:spTree>
    <p:extLst>
      <p:ext uri="{BB962C8B-B14F-4D97-AF65-F5344CB8AC3E}">
        <p14:creationId xmlns:p14="http://schemas.microsoft.com/office/powerpoint/2010/main" val="2197154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CD8D3E9-EE0B-8875-2069-426326F0A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de-DE" sz="5400" dirty="0"/>
              <a:t>Modul 4a oder </a:t>
            </a:r>
            <a:br>
              <a:rPr lang="de-DE" sz="5400" dirty="0"/>
            </a:br>
            <a:r>
              <a:rPr lang="de-DE" sz="5400" dirty="0"/>
              <a:t>Modul 4b</a:t>
            </a: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A70EB2-2860-0DE4-63DB-9CBFD2B94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de-DE" sz="2200"/>
              <a:t>Gestaltung mathematischen Lernens in der Grundschule</a:t>
            </a:r>
          </a:p>
          <a:p>
            <a:endParaRPr lang="de-DE" sz="2200"/>
          </a:p>
          <a:p>
            <a:r>
              <a:rPr lang="de-DE" sz="2200"/>
              <a:t>Grundlagen und Prinzipien des Mathematikunterrichts in der Grundschule</a:t>
            </a:r>
          </a:p>
          <a:p>
            <a:endParaRPr lang="de-DE" sz="2200"/>
          </a:p>
          <a:p>
            <a:r>
              <a:rPr lang="de-DE" sz="2200"/>
              <a:t>VL (SoSe - EMD), VL (WiSe – Sp. Themen), Se, MAP</a:t>
            </a:r>
          </a:p>
          <a:p>
            <a:endParaRPr lang="de-DE" sz="2200"/>
          </a:p>
          <a:p>
            <a:r>
              <a:rPr lang="de-DE" sz="2200"/>
              <a:t>Größen und Messen, Lernumgebungen, Diagnose, Algebra, Mathe-Treff – Modellieren, Aufgaben, digitale Medien</a:t>
            </a:r>
          </a:p>
        </p:txBody>
      </p:sp>
    </p:spTree>
    <p:extLst>
      <p:ext uri="{BB962C8B-B14F-4D97-AF65-F5344CB8AC3E}">
        <p14:creationId xmlns:p14="http://schemas.microsoft.com/office/powerpoint/2010/main" val="848895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96ED0B8-5B9E-46F5-3A0C-4C5DE2E83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e-DE" sz="5400"/>
              <a:t>Vertiefung 5a und 5b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F892F8-A545-93AA-BDEA-4FE96EC8F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de-DE" sz="2200"/>
              <a:t>Vertiefungsmodul – fachlich</a:t>
            </a:r>
          </a:p>
          <a:p>
            <a:r>
              <a:rPr lang="de-DE" sz="2200"/>
              <a:t>VL, MU, MAP</a:t>
            </a:r>
          </a:p>
          <a:p>
            <a:r>
              <a:rPr lang="de-DE" sz="2200"/>
              <a:t>Zahlbereiche mit R, Variablen, Muster, Problemlösen, Beweisen</a:t>
            </a:r>
          </a:p>
          <a:p>
            <a:endParaRPr lang="de-DE" sz="2200"/>
          </a:p>
          <a:p>
            <a:r>
              <a:rPr lang="de-DE" sz="2200"/>
              <a:t>Vertiefungsmodul – fachdidaktisch</a:t>
            </a:r>
          </a:p>
          <a:p>
            <a:r>
              <a:rPr lang="de-DE" sz="2200"/>
              <a:t>Se (Handlungsfelder), Se (Konzeptionen, Forschung)</a:t>
            </a:r>
          </a:p>
        </p:txBody>
      </p:sp>
    </p:spTree>
    <p:extLst>
      <p:ext uri="{BB962C8B-B14F-4D97-AF65-F5344CB8AC3E}">
        <p14:creationId xmlns:p14="http://schemas.microsoft.com/office/powerpoint/2010/main" val="2659687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46A3936-10D0-3241-D487-2D947E0CF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de-DE" sz="5400"/>
              <a:t>Fragerunde</a:t>
            </a:r>
          </a:p>
        </p:txBody>
      </p:sp>
      <p:sp>
        <p:nvSpPr>
          <p:cNvPr id="3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A0E8F0-F0E2-77E4-FD5C-A285DE4D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de-DE" sz="2200" dirty="0"/>
              <a:t>Ich habe Angst vor Mathe. Wieviel muss ich können?</a:t>
            </a:r>
          </a:p>
          <a:p>
            <a:r>
              <a:rPr lang="de-DE" sz="2200" dirty="0"/>
              <a:t>Wie viele fallen durch in Mathe?</a:t>
            </a:r>
          </a:p>
          <a:p>
            <a:r>
              <a:rPr lang="de-DE" sz="2200" dirty="0"/>
              <a:t>Wird es im Master schwerer?</a:t>
            </a:r>
          </a:p>
        </p:txBody>
      </p:sp>
      <p:pic>
        <p:nvPicPr>
          <p:cNvPr id="5" name="Picture 4" descr="Komplexe mathematische Formeln auf einer Tafel">
            <a:extLst>
              <a:ext uri="{FF2B5EF4-FFF2-40B4-BE49-F238E27FC236}">
                <a16:creationId xmlns:a16="http://schemas.microsoft.com/office/drawing/2014/main" id="{10EC0E48-0F2C-0C0E-491F-20156F18CB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390" r="13388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51369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</Words>
  <Application>Microsoft Office PowerPoint</Application>
  <PresentationFormat>Breitbild</PresentationFormat>
  <Paragraphs>47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Wingdings</vt:lpstr>
      <vt:lpstr>Office</vt:lpstr>
      <vt:lpstr>Mathematik</vt:lpstr>
      <vt:lpstr>Modul 3</vt:lpstr>
      <vt:lpstr>Modul 1a</vt:lpstr>
      <vt:lpstr>Modul 1b</vt:lpstr>
      <vt:lpstr>Modul 2</vt:lpstr>
      <vt:lpstr>Modul 4a oder  Modul 4b</vt:lpstr>
      <vt:lpstr>Vertiefung 5a und 5b</vt:lpstr>
      <vt:lpstr>Fragerunde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Mathematik</dc:title>
  <dc:creator>Julia Warzitz</dc:creator>
  <cp:lastModifiedBy>Anne Becker</cp:lastModifiedBy>
  <cp:revision>1</cp:revision>
  <dcterms:created xsi:type="dcterms:W3CDTF">2024-03-13T04:42:45Z</dcterms:created>
  <dcterms:modified xsi:type="dcterms:W3CDTF">2024-04-15T10:21:50Z</dcterms:modified>
</cp:coreProperties>
</file>